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58" r:id="rId4"/>
    <p:sldId id="267" r:id="rId5"/>
    <p:sldId id="259" r:id="rId6"/>
    <p:sldId id="262" r:id="rId7"/>
    <p:sldId id="265" r:id="rId8"/>
    <p:sldId id="263" r:id="rId9"/>
    <p:sldId id="264" r:id="rId10"/>
    <p:sldId id="266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637" autoAdjust="0"/>
    <p:restoredTop sz="92710" autoAdjust="0"/>
  </p:normalViewPr>
  <p:slideViewPr>
    <p:cSldViewPr>
      <p:cViewPr varScale="1">
        <p:scale>
          <a:sx n="62" d="100"/>
          <a:sy n="62" d="100"/>
        </p:scale>
        <p:origin x="-8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9F54B-B9B6-4CE4-B7E6-934296F27D4F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0A26C-5287-4675-9706-F6B14D2AB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0A26C-5287-4675-9706-F6B14D2ABFD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4A52B-88D9-478D-88DD-2D6CDD44CFB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97994-3D32-4A4F-9BA3-748A9A147D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4A52B-88D9-478D-88DD-2D6CDD44CFB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97994-3D32-4A4F-9BA3-748A9A147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4A52B-88D9-478D-88DD-2D6CDD44CFB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97994-3D32-4A4F-9BA3-748A9A147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4A52B-88D9-478D-88DD-2D6CDD44CFB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97994-3D32-4A4F-9BA3-748A9A147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4A52B-88D9-478D-88DD-2D6CDD44CFB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97994-3D32-4A4F-9BA3-748A9A147D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4A52B-88D9-478D-88DD-2D6CDD44CFB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97994-3D32-4A4F-9BA3-748A9A147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4A52B-88D9-478D-88DD-2D6CDD44CFB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97994-3D32-4A4F-9BA3-748A9A147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4A52B-88D9-478D-88DD-2D6CDD44CFB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97994-3D32-4A4F-9BA3-748A9A147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4A52B-88D9-478D-88DD-2D6CDD44CFB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97994-3D32-4A4F-9BA3-748A9A147D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4A52B-88D9-478D-88DD-2D6CDD44CFB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97994-3D32-4A4F-9BA3-748A9A147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4A52B-88D9-478D-88DD-2D6CDD44CFB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97994-3D32-4A4F-9BA3-748A9A147D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A4A52B-88D9-478D-88DD-2D6CDD44CFB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BA97994-3D32-4A4F-9BA3-748A9A147D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gm2011.wikispaces.com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.au/imgres?imgurl=http://www.engineersupply.com/images/products/ti_calc_ti_84plus_med.jpg&amp;imgrefurl=http://www.engineersupply.com/texas-instruments-ti-84-plus-calculator.aspx&amp;usg=__MkVftVmQUIKrEVPbCywpd9jsWkI=&amp;h=500&amp;w=300&amp;sz=27&amp;hl=en&amp;start=1&amp;tbnid=X9a_-Ka_6u6tfM:&amp;tbnh=130&amp;tbnw=78&amp;prev=/images?q=ti+84+plus+calculator&amp;gbv=2&amp;hl=en&amp;safe=activ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://t3.gstatic.com/images?q=tbn:X9a_-Ka_6u6tfM:http://www.engineersupply.com/images/products/ti_calc_ti_84plus_med.jp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590800"/>
            <a:ext cx="7406640" cy="1472184"/>
          </a:xfrm>
        </p:spPr>
        <p:txBody>
          <a:bodyPr>
            <a:normAutofit/>
          </a:bodyPr>
          <a:lstStyle/>
          <a:p>
            <a:r>
              <a:rPr lang="en-US" dirty="0" smtClean="0"/>
              <a:t>STEP UP LESSON</a:t>
            </a:r>
            <a:br>
              <a:rPr lang="en-US" dirty="0" smtClean="0"/>
            </a:br>
            <a:r>
              <a:rPr lang="en-US" dirty="0" smtClean="0"/>
              <a:t>General Mathematics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4343400"/>
            <a:ext cx="7406640" cy="228600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Unit 1 and 2 </a:t>
            </a:r>
          </a:p>
          <a:p>
            <a:endParaRPr lang="en-US" dirty="0" smtClean="0"/>
          </a:p>
          <a:p>
            <a:r>
              <a:rPr lang="en-US" dirty="0" smtClean="0"/>
              <a:t>                         </a:t>
            </a:r>
          </a:p>
          <a:p>
            <a:endParaRPr lang="en-US" dirty="0" smtClean="0"/>
          </a:p>
          <a:p>
            <a:r>
              <a:rPr lang="en-US" dirty="0" smtClean="0"/>
              <a:t>                         with Mr. 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Course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gm2011.wikispaces.com</a:t>
            </a:r>
            <a:endParaRPr lang="en-US" dirty="0" smtClean="0"/>
          </a:p>
          <a:p>
            <a:pPr lvl="1"/>
            <a:r>
              <a:rPr lang="en-US" dirty="0" smtClean="0"/>
              <a:t>Video/Audio Streaming</a:t>
            </a:r>
          </a:p>
          <a:p>
            <a:pPr lvl="1"/>
            <a:r>
              <a:rPr lang="en-US" dirty="0" smtClean="0"/>
              <a:t>Announcements</a:t>
            </a:r>
          </a:p>
          <a:p>
            <a:pPr lvl="1"/>
            <a:r>
              <a:rPr lang="en-US" dirty="0" smtClean="0"/>
              <a:t>Weekly Goals</a:t>
            </a:r>
          </a:p>
          <a:p>
            <a:pPr lvl="2"/>
            <a:r>
              <a:rPr lang="en-US" dirty="0" smtClean="0"/>
              <a:t>Find all your homework needs	</a:t>
            </a:r>
          </a:p>
          <a:p>
            <a:pPr lvl="2"/>
            <a:r>
              <a:rPr lang="en-US" dirty="0" smtClean="0"/>
              <a:t>Download all types of sheets</a:t>
            </a:r>
          </a:p>
          <a:p>
            <a:pPr lvl="1"/>
            <a:r>
              <a:rPr lang="en-US" dirty="0" smtClean="0"/>
              <a:t>Tips and Extra Information</a:t>
            </a:r>
          </a:p>
          <a:p>
            <a:pPr lvl="1"/>
            <a:r>
              <a:rPr lang="en-US" dirty="0" smtClean="0"/>
              <a:t>Extra Tutorials, Practice Test/Exams, Revision</a:t>
            </a:r>
          </a:p>
          <a:p>
            <a:pPr lvl="1"/>
            <a:r>
              <a:rPr lang="en-US" dirty="0" smtClean="0"/>
              <a:t>Etc. (anything I deem important and worth putting up).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Orientation Booklet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Holiday Task</a:t>
            </a:r>
          </a:p>
          <a:p>
            <a:r>
              <a:rPr lang="en-US" dirty="0" smtClean="0"/>
              <a:t>To be completed to the best of your abilities.</a:t>
            </a:r>
          </a:p>
          <a:p>
            <a:r>
              <a:rPr lang="en-US" dirty="0" smtClean="0"/>
              <a:t>Handed in first lesson back</a:t>
            </a:r>
          </a:p>
          <a:p>
            <a:endParaRPr lang="en-US" dirty="0" smtClean="0"/>
          </a:p>
          <a:p>
            <a:r>
              <a:rPr lang="en-US" dirty="0" smtClean="0"/>
              <a:t>Any Issues I may be contacted at</a:t>
            </a:r>
          </a:p>
          <a:p>
            <a:pPr lvl="1"/>
            <a:r>
              <a:rPr lang="en-US" dirty="0" smtClean="0"/>
              <a:t>mrhem@sharingiscaring.hostei.com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Up Lesson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Prerequisite Test – Unit 1 (25mins)</a:t>
            </a:r>
          </a:p>
          <a:p>
            <a:pPr lvl="1"/>
            <a:r>
              <a:rPr lang="en-US" dirty="0" smtClean="0"/>
              <a:t>Who brought their calculators?</a:t>
            </a:r>
          </a:p>
          <a:p>
            <a:r>
              <a:rPr lang="en-US" dirty="0" smtClean="0"/>
              <a:t>Course Outline</a:t>
            </a:r>
          </a:p>
          <a:p>
            <a:pPr lvl="1"/>
            <a:r>
              <a:rPr lang="en-US" dirty="0" smtClean="0"/>
              <a:t>Area of Study</a:t>
            </a:r>
          </a:p>
          <a:p>
            <a:pPr lvl="1"/>
            <a:r>
              <a:rPr lang="en-US" dirty="0" smtClean="0"/>
              <a:t>Course Outcome</a:t>
            </a:r>
          </a:p>
          <a:p>
            <a:pPr lvl="1"/>
            <a:r>
              <a:rPr lang="en-US" dirty="0" smtClean="0"/>
              <a:t>Course Assessment</a:t>
            </a:r>
          </a:p>
          <a:p>
            <a:pPr lvl="1"/>
            <a:r>
              <a:rPr lang="en-US" dirty="0" smtClean="0"/>
              <a:t>Textbook</a:t>
            </a:r>
          </a:p>
          <a:p>
            <a:pPr lvl="1"/>
            <a:r>
              <a:rPr lang="en-US" dirty="0" smtClean="0"/>
              <a:t>Wiki Space (who has internet?)</a:t>
            </a:r>
          </a:p>
          <a:p>
            <a:r>
              <a:rPr lang="en-US" dirty="0" smtClean="0"/>
              <a:t>Orientation Booklet (Holiday Task)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 Test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10 questions</a:t>
            </a:r>
          </a:p>
          <a:p>
            <a:pPr lvl="1"/>
            <a:r>
              <a:rPr lang="en-US" dirty="0" smtClean="0"/>
              <a:t>Name on sheet</a:t>
            </a:r>
          </a:p>
          <a:p>
            <a:r>
              <a:rPr lang="en-US" dirty="0" smtClean="0"/>
              <a:t>Test conditions</a:t>
            </a:r>
          </a:p>
          <a:p>
            <a:pPr lvl="1"/>
            <a:r>
              <a:rPr lang="en-US" dirty="0" smtClean="0"/>
              <a:t>Hand up for any questions</a:t>
            </a:r>
          </a:p>
          <a:p>
            <a:pPr lvl="1"/>
            <a:r>
              <a:rPr lang="en-US" dirty="0" smtClean="0"/>
              <a:t>Do not collaborate with your peers!</a:t>
            </a:r>
          </a:p>
          <a:p>
            <a:r>
              <a:rPr lang="en-US" dirty="0" smtClean="0"/>
              <a:t>Calculators?</a:t>
            </a:r>
          </a:p>
          <a:p>
            <a:pPr lvl="1"/>
            <a:r>
              <a:rPr lang="en-US" dirty="0" smtClean="0"/>
              <a:t>No need, can use if you like or have.</a:t>
            </a:r>
          </a:p>
          <a:p>
            <a:r>
              <a:rPr lang="en-US" dirty="0" smtClean="0"/>
              <a:t>Do as much as you can!</a:t>
            </a:r>
          </a:p>
          <a:p>
            <a:r>
              <a:rPr lang="en-US" dirty="0" smtClean="0"/>
              <a:t>25mins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/>
          <p:nvPr/>
        </p:nvSpPr>
        <p:spPr>
          <a:xfrm>
            <a:off x="1143000" y="1219200"/>
            <a:ext cx="4038600" cy="5410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498080" cy="1143000"/>
          </a:xfrm>
        </p:spPr>
        <p:txBody>
          <a:bodyPr/>
          <a:lstStyle/>
          <a:p>
            <a:r>
              <a:rPr lang="en-US" dirty="0" smtClean="0"/>
              <a:t>Prerequisite Test</a:t>
            </a:r>
            <a:endParaRPr lang="en-US" dirty="0"/>
          </a:p>
        </p:txBody>
      </p:sp>
      <p:graphicFrame>
        <p:nvGraphicFramePr>
          <p:cNvPr id="62" name="Content Placeholder 61"/>
          <p:cNvGraphicFramePr>
            <a:graphicFrameLocks noGrp="1"/>
          </p:cNvGraphicFramePr>
          <p:nvPr>
            <p:ph idx="1"/>
          </p:nvPr>
        </p:nvGraphicFramePr>
        <p:xfrm>
          <a:off x="1295400" y="6087547"/>
          <a:ext cx="2868930" cy="426720"/>
        </p:xfrm>
        <a:graphic>
          <a:graphicData uri="http://schemas.openxmlformats.org/drawingml/2006/table">
            <a:tbl>
              <a:tblPr/>
              <a:tblGrid>
                <a:gridCol w="354330"/>
                <a:gridCol w="342900"/>
                <a:gridCol w="400050"/>
                <a:gridCol w="342900"/>
                <a:gridCol w="342900"/>
                <a:gridCol w="342900"/>
                <a:gridCol w="342900"/>
                <a:gridCol w="400050"/>
              </a:tblGrid>
              <a:tr h="2044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X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-3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-2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-1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4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33" name="Object 85"/>
          <p:cNvGraphicFramePr>
            <a:graphicFrameLocks noChangeAspect="1"/>
          </p:cNvGraphicFramePr>
          <p:nvPr/>
        </p:nvGraphicFramePr>
        <p:xfrm>
          <a:off x="1447800" y="1789867"/>
          <a:ext cx="304800" cy="876300"/>
        </p:xfrm>
        <a:graphic>
          <a:graphicData uri="http://schemas.openxmlformats.org/presentationml/2006/ole">
            <p:oleObj spid="_x0000_s2133" name="Equation" r:id="rId3" imgW="228600" imgH="660400" progId="Equation.3">
              <p:embed/>
            </p:oleObj>
          </a:graphicData>
        </a:graphic>
      </p:graphicFrame>
      <p:graphicFrame>
        <p:nvGraphicFramePr>
          <p:cNvPr id="2132" name="Object 84"/>
          <p:cNvGraphicFramePr>
            <a:graphicFrameLocks noChangeAspect="1"/>
          </p:cNvGraphicFramePr>
          <p:nvPr/>
        </p:nvGraphicFramePr>
        <p:xfrm>
          <a:off x="1524000" y="3009067"/>
          <a:ext cx="190500" cy="457200"/>
        </p:xfrm>
        <a:graphic>
          <a:graphicData uri="http://schemas.openxmlformats.org/presentationml/2006/ole">
            <p:oleObj spid="_x0000_s2132" name="Equation" r:id="rId4" imgW="190417" imgH="393529" progId="Equation.3">
              <p:embed/>
            </p:oleObj>
          </a:graphicData>
        </a:graphic>
      </p:graphicFrame>
      <p:graphicFrame>
        <p:nvGraphicFramePr>
          <p:cNvPr id="2131" name="Object 83"/>
          <p:cNvGraphicFramePr>
            <a:graphicFrameLocks noChangeAspect="1"/>
          </p:cNvGraphicFramePr>
          <p:nvPr/>
        </p:nvGraphicFramePr>
        <p:xfrm>
          <a:off x="4191000" y="3802240"/>
          <a:ext cx="457200" cy="426027"/>
        </p:xfrm>
        <a:graphic>
          <a:graphicData uri="http://schemas.openxmlformats.org/presentationml/2006/ole">
            <p:oleObj spid="_x0000_s2131" name="Equation" r:id="rId5" imgW="418918" imgH="393529" progId="Equation.3">
              <p:embed/>
            </p:oleObj>
          </a:graphicData>
        </a:graphic>
      </p:graphicFrame>
      <p:grpSp>
        <p:nvGrpSpPr>
          <p:cNvPr id="2126" name="Group 78"/>
          <p:cNvGrpSpPr>
            <a:grpSpLocks/>
          </p:cNvGrpSpPr>
          <p:nvPr/>
        </p:nvGrpSpPr>
        <p:grpSpPr bwMode="auto">
          <a:xfrm>
            <a:off x="5943600" y="1676400"/>
            <a:ext cx="1828800" cy="838200"/>
            <a:chOff x="1530" y="10299"/>
            <a:chExt cx="2880" cy="1320"/>
          </a:xfrm>
        </p:grpSpPr>
        <p:sp>
          <p:nvSpPr>
            <p:cNvPr id="2130" name="AutoShape 82"/>
            <p:cNvSpPr>
              <a:spLocks noChangeArrowheads="1"/>
            </p:cNvSpPr>
            <p:nvPr/>
          </p:nvSpPr>
          <p:spPr bwMode="auto">
            <a:xfrm>
              <a:off x="2070" y="10299"/>
              <a:ext cx="2340" cy="962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9" name="Text Box 81"/>
            <p:cNvSpPr txBox="1">
              <a:spLocks noChangeArrowheads="1"/>
            </p:cNvSpPr>
            <p:nvPr/>
          </p:nvSpPr>
          <p:spPr bwMode="auto">
            <a:xfrm>
              <a:off x="1530" y="10479"/>
              <a:ext cx="720" cy="54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8" name="Text Box 80"/>
            <p:cNvSpPr txBox="1">
              <a:spLocks noChangeArrowheads="1"/>
            </p:cNvSpPr>
            <p:nvPr/>
          </p:nvSpPr>
          <p:spPr bwMode="auto">
            <a:xfrm>
              <a:off x="2790" y="11259"/>
              <a:ext cx="720" cy="3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7" name="Text Box 79"/>
            <p:cNvSpPr txBox="1">
              <a:spLocks noChangeArrowheads="1"/>
            </p:cNvSpPr>
            <p:nvPr/>
          </p:nvSpPr>
          <p:spPr bwMode="auto">
            <a:xfrm>
              <a:off x="2970" y="10299"/>
              <a:ext cx="720" cy="54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21" name="Group 73"/>
          <p:cNvGrpSpPr>
            <a:grpSpLocks/>
          </p:cNvGrpSpPr>
          <p:nvPr/>
        </p:nvGrpSpPr>
        <p:grpSpPr bwMode="auto">
          <a:xfrm>
            <a:off x="6248400" y="3162300"/>
            <a:ext cx="1600200" cy="800100"/>
            <a:chOff x="7290" y="11811"/>
            <a:chExt cx="2520" cy="1260"/>
          </a:xfrm>
        </p:grpSpPr>
        <p:sp>
          <p:nvSpPr>
            <p:cNvPr id="2125" name="AutoShape 77"/>
            <p:cNvSpPr>
              <a:spLocks noChangeArrowheads="1"/>
            </p:cNvSpPr>
            <p:nvPr/>
          </p:nvSpPr>
          <p:spPr bwMode="auto">
            <a:xfrm flipH="1">
              <a:off x="7290" y="11811"/>
              <a:ext cx="1800" cy="1142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4" name="Text Box 76"/>
            <p:cNvSpPr txBox="1">
              <a:spLocks noChangeArrowheads="1"/>
            </p:cNvSpPr>
            <p:nvPr/>
          </p:nvSpPr>
          <p:spPr bwMode="auto">
            <a:xfrm>
              <a:off x="7650" y="11991"/>
              <a:ext cx="720" cy="3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3" name="Text Box 75"/>
            <p:cNvSpPr txBox="1">
              <a:spLocks noChangeArrowheads="1"/>
            </p:cNvSpPr>
            <p:nvPr/>
          </p:nvSpPr>
          <p:spPr bwMode="auto">
            <a:xfrm>
              <a:off x="9090" y="12171"/>
              <a:ext cx="720" cy="3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2" name="Text Box 74"/>
            <p:cNvSpPr txBox="1">
              <a:spLocks noChangeArrowheads="1"/>
            </p:cNvSpPr>
            <p:nvPr/>
          </p:nvSpPr>
          <p:spPr bwMode="auto">
            <a:xfrm>
              <a:off x="7650" y="12531"/>
              <a:ext cx="720" cy="54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</a:t>
              </a:r>
            </a:p>
          </p:txBody>
        </p:sp>
      </p:grpSp>
      <p:sp>
        <p:nvSpPr>
          <p:cNvPr id="2136" name="Rectangle 88"/>
          <p:cNvSpPr>
            <a:spLocks noChangeArrowheads="1"/>
          </p:cNvSpPr>
          <p:nvPr/>
        </p:nvSpPr>
        <p:spPr bwMode="auto">
          <a:xfrm>
            <a:off x="1143000" y="1698992"/>
            <a:ext cx="91440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37" name="Rectangle 89"/>
          <p:cNvSpPr>
            <a:spLocks noChangeArrowheads="1"/>
          </p:cNvSpPr>
          <p:nvPr/>
        </p:nvSpPr>
        <p:spPr bwMode="auto">
          <a:xfrm>
            <a:off x="1143000" y="1256467"/>
            <a:ext cx="4114800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Q1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Change the following to decimals. 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Express the answer to 2 decimal places.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A)</a:t>
            </a:r>
            <a:r>
              <a:rPr kumimoji="0" lang="en-US" sz="13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B)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27 as a percentage of 58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3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3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Q2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Express the following as percentages. 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Express the answer to 3 decimal places.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A)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B)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0.7935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Q3. 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Solve the following equation: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A) 3m – 2 = 7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B)             = 3         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UcParenR" startAt="3"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UcParenR" startAt="3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5(2y + 1) = 3y + 8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Q4. 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Solve the following simultaneous equation.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 = x + 2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 = 6 – x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Q5. 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Complete the table of values for the following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equation.  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 = 3x – 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5334000" y="1143000"/>
            <a:ext cx="3791423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Q6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Use Pythagoras’ theorem to solve for x.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b="1" i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b="1" i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b="1" i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Q7.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Use trigonometry to calculate the angle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represented by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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3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i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Q8. 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Find the value of the </a:t>
            </a:r>
            <a:r>
              <a:rPr kumimoji="0" lang="en-US" sz="13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pronumeral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of the ratio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i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 : C    =    70 : 12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i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Q9. 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scale on a map is 1 : 50 000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Find the actual distance if the distance between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two points on a map is 5 cm.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i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Q10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If y = </a:t>
            </a:r>
            <a:r>
              <a:rPr kumimoji="0" lang="en-US" sz="13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kx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and y = 24 when x = 3,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work out the value of k.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Outline – Area of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There are 6 major areas</a:t>
            </a:r>
          </a:p>
          <a:p>
            <a:pPr lvl="1"/>
            <a:r>
              <a:rPr lang="en-US" dirty="0" smtClean="0"/>
              <a:t>Arithmetic </a:t>
            </a:r>
          </a:p>
          <a:p>
            <a:pPr lvl="2"/>
            <a:r>
              <a:rPr lang="en-US" dirty="0" smtClean="0"/>
              <a:t>Matrices, Integer and Rational Numbers, Sequences and Series.</a:t>
            </a:r>
          </a:p>
          <a:p>
            <a:pPr lvl="1"/>
            <a:r>
              <a:rPr lang="en-US" dirty="0" smtClean="0"/>
              <a:t>Data </a:t>
            </a:r>
            <a:r>
              <a:rPr lang="en-US" dirty="0"/>
              <a:t>analysis and </a:t>
            </a:r>
            <a:r>
              <a:rPr lang="en-US" dirty="0" smtClean="0"/>
              <a:t>simulation</a:t>
            </a:r>
          </a:p>
          <a:p>
            <a:pPr lvl="2"/>
            <a:r>
              <a:rPr lang="en-US" dirty="0" err="1" smtClean="0"/>
              <a:t>Univariate</a:t>
            </a:r>
            <a:r>
              <a:rPr lang="en-US" dirty="0" smtClean="0"/>
              <a:t> and </a:t>
            </a:r>
            <a:r>
              <a:rPr lang="en-US" dirty="0" err="1" smtClean="0"/>
              <a:t>Bivariate</a:t>
            </a:r>
            <a:r>
              <a:rPr lang="en-US" dirty="0" smtClean="0"/>
              <a:t> Data Analysis, Simulations.</a:t>
            </a:r>
            <a:endParaRPr lang="en-US" dirty="0"/>
          </a:p>
          <a:p>
            <a:pPr lvl="1"/>
            <a:r>
              <a:rPr lang="en-US" dirty="0" smtClean="0"/>
              <a:t>Algebra</a:t>
            </a:r>
          </a:p>
          <a:p>
            <a:pPr lvl="2"/>
            <a:r>
              <a:rPr lang="en-US" dirty="0" smtClean="0"/>
              <a:t>Linear and Non-Linear Equations.</a:t>
            </a:r>
          </a:p>
          <a:p>
            <a:pPr lvl="1"/>
            <a:r>
              <a:rPr lang="en-US" dirty="0" smtClean="0"/>
              <a:t>Graphs </a:t>
            </a:r>
            <a:r>
              <a:rPr lang="en-US" dirty="0"/>
              <a:t>of </a:t>
            </a:r>
            <a:r>
              <a:rPr lang="en-US" dirty="0" smtClean="0"/>
              <a:t>linear and </a:t>
            </a:r>
            <a:r>
              <a:rPr lang="en-US" dirty="0"/>
              <a:t>non-linear </a:t>
            </a:r>
            <a:r>
              <a:rPr lang="en-US" dirty="0" smtClean="0"/>
              <a:t>relations</a:t>
            </a:r>
          </a:p>
          <a:p>
            <a:pPr lvl="2"/>
            <a:r>
              <a:rPr lang="en-US" dirty="0" smtClean="0"/>
              <a:t>Linear Graphing and modeling,  Sketching and Interpretation of Graphs.</a:t>
            </a:r>
          </a:p>
          <a:p>
            <a:pPr lvl="1"/>
            <a:r>
              <a:rPr lang="en-US" dirty="0" smtClean="0"/>
              <a:t>Decision </a:t>
            </a:r>
            <a:r>
              <a:rPr lang="en-US" dirty="0"/>
              <a:t>and business </a:t>
            </a:r>
            <a:r>
              <a:rPr lang="en-US" dirty="0" smtClean="0"/>
              <a:t>mathematics</a:t>
            </a:r>
          </a:p>
          <a:p>
            <a:pPr lvl="2"/>
            <a:r>
              <a:rPr lang="en-US" dirty="0" smtClean="0"/>
              <a:t>Financial,  Linear Programming, Networks.</a:t>
            </a:r>
          </a:p>
          <a:p>
            <a:pPr lvl="1"/>
            <a:r>
              <a:rPr lang="en-US" dirty="0" smtClean="0"/>
              <a:t>Geometry </a:t>
            </a:r>
            <a:r>
              <a:rPr lang="en-US" dirty="0"/>
              <a:t>and </a:t>
            </a:r>
            <a:r>
              <a:rPr lang="en-US" dirty="0" smtClean="0"/>
              <a:t>Trigonometry</a:t>
            </a:r>
          </a:p>
          <a:p>
            <a:pPr lvl="2"/>
            <a:r>
              <a:rPr lang="en-US" sz="2300" dirty="0" smtClean="0"/>
              <a:t>Shapes and Measurements, Geometry in 2d and 3d, Coordinate Geometry, Trigonometric Ratio and their applications.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Outline - Outcomes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023099" cy="5140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700"/>
                <a:gridCol w="3145366"/>
                <a:gridCol w="2341033"/>
              </a:tblGrid>
              <a:tr h="7946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600" dirty="0" smtClean="0">
                          <a:latin typeface="+mj-lt"/>
                          <a:ea typeface="Times New Roman"/>
                          <a:cs typeface="Times New Roman"/>
                        </a:rPr>
                        <a:t>Outcome Number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+mj-lt"/>
                          <a:ea typeface="Times New Roman"/>
                          <a:cs typeface="Times New Roman"/>
                        </a:rPr>
                        <a:t>Outcome</a:t>
                      </a:r>
                      <a:r>
                        <a:rPr lang="en-US" sz="1600" baseline="0" dirty="0" smtClean="0">
                          <a:latin typeface="+mj-lt"/>
                          <a:ea typeface="Times New Roman"/>
                          <a:cs typeface="Times New Roman"/>
                        </a:rPr>
                        <a:t> Brief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600" dirty="0">
                          <a:latin typeface="+mj-lt"/>
                          <a:ea typeface="Times New Roman"/>
                          <a:cs typeface="Times New Roman"/>
                        </a:rPr>
                        <a:t>Assessment </a:t>
                      </a:r>
                      <a:r>
                        <a:rPr lang="en-AU" sz="1600" dirty="0" smtClean="0">
                          <a:latin typeface="+mj-lt"/>
                          <a:ea typeface="Times New Roman"/>
                          <a:cs typeface="Times New Roman"/>
                        </a:rPr>
                        <a:t>Methods</a:t>
                      </a:r>
                    </a:p>
                  </a:txBody>
                  <a:tcPr marL="68580" marR="68580" marT="0" marB="0" anchor="ctr"/>
                </a:tc>
              </a:tr>
              <a:tr h="14151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3600" dirty="0"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3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en-AU" sz="1600" dirty="0" smtClean="0">
                        <a:latin typeface="+mj-lt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AU" sz="1600" dirty="0" smtClean="0">
                          <a:latin typeface="+mj-lt"/>
                        </a:rPr>
                        <a:t>Define and explain key concepts in relation to the topic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en-AU" sz="1600" dirty="0" smtClean="0">
                        <a:latin typeface="+mj-lt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AU" sz="1600" dirty="0" smtClean="0">
                          <a:latin typeface="+mj-lt"/>
                        </a:rPr>
                        <a:t>Apply a range of related mathematical routines and procedures.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600" dirty="0">
                          <a:latin typeface="+mj-lt"/>
                          <a:ea typeface="Times New Roman"/>
                          <a:cs typeface="Times New Roman"/>
                        </a:rPr>
                        <a:t>Assignments, Topic tests, Examination, Class notes, Completion of Skills and Practice </a:t>
                      </a:r>
                      <a:r>
                        <a:rPr lang="en-AU" sz="1600" dirty="0" smtClean="0">
                          <a:latin typeface="+mj-lt"/>
                          <a:ea typeface="Times New Roman"/>
                          <a:cs typeface="Times New Roman"/>
                        </a:rPr>
                        <a:t>Exercises.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46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3600" dirty="0"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en-US" sz="3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600" dirty="0" smtClean="0">
                        <a:latin typeface="+mj-lt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600" dirty="0" smtClean="0">
                          <a:latin typeface="+mj-lt"/>
                        </a:rPr>
                        <a:t>To apply mathematical processes on not-routine contexts and discuss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600" dirty="0" smtClean="0">
                          <a:latin typeface="+mj-lt"/>
                        </a:rPr>
                        <a:t>these applications of mathematics.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600" dirty="0">
                          <a:latin typeface="+mj-lt"/>
                          <a:ea typeface="Times New Roman"/>
                          <a:cs typeface="Times New Roman"/>
                        </a:rPr>
                        <a:t>Analysis and Application Tasks, Modelling </a:t>
                      </a:r>
                      <a:r>
                        <a:rPr lang="en-AU" sz="1600" dirty="0" smtClean="0">
                          <a:latin typeface="+mj-lt"/>
                          <a:ea typeface="Times New Roman"/>
                          <a:cs typeface="Times New Roman"/>
                        </a:rPr>
                        <a:t>Tasks.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756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3600" dirty="0">
                          <a:latin typeface="+mj-lt"/>
                          <a:ea typeface="Times New Roman"/>
                          <a:cs typeface="Times New Roman"/>
                        </a:rPr>
                        <a:t>3</a:t>
                      </a:r>
                      <a:endParaRPr lang="en-US" sz="3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600" dirty="0" smtClean="0">
                          <a:latin typeface="+mj-lt"/>
                        </a:rPr>
                        <a:t>To use technology to produce results and analyse tasks in a variety of applications.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600" dirty="0">
                          <a:latin typeface="+mj-lt"/>
                          <a:ea typeface="Times New Roman"/>
                          <a:cs typeface="Times New Roman"/>
                        </a:rPr>
                        <a:t>Proof of competency in the use of a Graphic </a:t>
                      </a:r>
                      <a:r>
                        <a:rPr lang="en-AU" sz="1600" dirty="0" smtClean="0">
                          <a:latin typeface="+mj-lt"/>
                          <a:ea typeface="Times New Roman"/>
                          <a:cs typeface="Times New Roman"/>
                        </a:rPr>
                        <a:t>Calculator.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Come Next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Video/Audio Recordings</a:t>
            </a:r>
          </a:p>
          <a:p>
            <a:pPr lvl="1"/>
            <a:r>
              <a:rPr lang="en-US" dirty="0" smtClean="0"/>
              <a:t>But don’t rely on this…</a:t>
            </a:r>
          </a:p>
          <a:p>
            <a:r>
              <a:rPr lang="en-US" dirty="0" smtClean="0"/>
              <a:t>Practical Activities</a:t>
            </a:r>
          </a:p>
          <a:p>
            <a:pPr lvl="1"/>
            <a:r>
              <a:rPr lang="en-US" dirty="0" smtClean="0"/>
              <a:t>Computer work</a:t>
            </a:r>
          </a:p>
          <a:p>
            <a:pPr lvl="1"/>
            <a:r>
              <a:rPr lang="en-US" dirty="0" smtClean="0"/>
              <a:t>Collecting Data from Outside</a:t>
            </a:r>
          </a:p>
          <a:p>
            <a:r>
              <a:rPr lang="en-US" dirty="0" smtClean="0"/>
              <a:t>Expectation of Study (VCE level)</a:t>
            </a:r>
          </a:p>
          <a:p>
            <a:pPr lvl="1"/>
            <a:r>
              <a:rPr lang="en-US" dirty="0" smtClean="0"/>
              <a:t>Attendance? Lateness?</a:t>
            </a:r>
          </a:p>
          <a:p>
            <a:pPr lvl="1"/>
            <a:r>
              <a:rPr lang="en-US" dirty="0" smtClean="0"/>
              <a:t>Homework questions after every class.</a:t>
            </a:r>
          </a:p>
          <a:p>
            <a:pPr lvl="1"/>
            <a:r>
              <a:rPr lang="en-US" dirty="0" smtClean="0"/>
              <a:t>Bring your exercise books, text books, pen, pencils, calculators (scientific), diaries to class.</a:t>
            </a:r>
          </a:p>
          <a:p>
            <a:pPr lvl="1"/>
            <a:r>
              <a:rPr lang="en-US" dirty="0" smtClean="0"/>
              <a:t>Check website at least twice a week for updates.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1026" name="Picture 2" descr="http://t3.gstatic.com/images?q=tbn:X9a_-Ka_6u6tfM:http://www.engineersupply.com/images/products/ti_calc_ti_84plus_med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7848600" y="3352800"/>
            <a:ext cx="904875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Outline - Assessment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626636">
                <a:tc>
                  <a:txBody>
                    <a:bodyPr/>
                    <a:lstStyle/>
                    <a:p>
                      <a:r>
                        <a:rPr lang="en-US" dirty="0" smtClean="0"/>
                        <a:t>Types of Assessment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Weighting</a:t>
                      </a:r>
                      <a:endParaRPr lang="en-US" dirty="0"/>
                    </a:p>
                  </a:txBody>
                  <a:tcPr/>
                </a:tc>
              </a:tr>
              <a:tr h="1081591">
                <a:tc>
                  <a:txBody>
                    <a:bodyPr/>
                    <a:lstStyle/>
                    <a:p>
                      <a:pPr algn="l"/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Topic Tests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30%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1081591">
                <a:tc>
                  <a:txBody>
                    <a:bodyPr/>
                    <a:lstStyle/>
                    <a:p>
                      <a:pPr algn="l"/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Examination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40%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1081591">
                <a:tc>
                  <a:txBody>
                    <a:bodyPr/>
                    <a:lstStyle/>
                    <a:p>
                      <a:pPr algn="l"/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Analysis &amp; Application Tasks	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20%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1081591">
                <a:tc>
                  <a:txBody>
                    <a:bodyPr/>
                    <a:lstStyle/>
                    <a:p>
                      <a:pPr algn="l"/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Skills Assignments &amp; Practice	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10%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Heinemann VCE Zone: </a:t>
            </a:r>
            <a:br>
              <a:rPr lang="en-US" dirty="0" smtClean="0"/>
            </a:br>
            <a:r>
              <a:rPr lang="en-US" dirty="0" smtClean="0"/>
              <a:t>General Mathematics Unit 1 and 2</a:t>
            </a:r>
            <a:endParaRPr lang="en-US" dirty="0"/>
          </a:p>
        </p:txBody>
      </p:sp>
      <p:pic>
        <p:nvPicPr>
          <p:cNvPr id="4" name="Picture 3" descr="9781740812658-crop-325x3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2667000"/>
            <a:ext cx="2971800" cy="3817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287</TotalTime>
  <Words>560</Words>
  <Application>Microsoft Office PowerPoint</Application>
  <PresentationFormat>On-screen Show (4:3)</PresentationFormat>
  <Paragraphs>171</Paragraphs>
  <Slides>11</Slides>
  <Notes>1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Solstice</vt:lpstr>
      <vt:lpstr>Equation</vt:lpstr>
      <vt:lpstr>STEP UP LESSON General Mathematics</vt:lpstr>
      <vt:lpstr>Step Up Lesson for Today</vt:lpstr>
      <vt:lpstr>Prerequisite Test Outline</vt:lpstr>
      <vt:lpstr>Prerequisite Test</vt:lpstr>
      <vt:lpstr>Course Outline – Area of Study</vt:lpstr>
      <vt:lpstr>Course Outline - Outcomes</vt:lpstr>
      <vt:lpstr>Things to Come Next Year</vt:lpstr>
      <vt:lpstr>Course Outline - Assessment</vt:lpstr>
      <vt:lpstr>Text Book</vt:lpstr>
      <vt:lpstr>Online Course Wiki</vt:lpstr>
      <vt:lpstr>Orientation Booklet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Mathematics</dc:title>
  <dc:creator>Tablet</dc:creator>
  <cp:lastModifiedBy>Tablet</cp:lastModifiedBy>
  <cp:revision>25</cp:revision>
  <dcterms:created xsi:type="dcterms:W3CDTF">2010-11-30T08:43:50Z</dcterms:created>
  <dcterms:modified xsi:type="dcterms:W3CDTF">2010-11-30T23:01:39Z</dcterms:modified>
</cp:coreProperties>
</file>